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2" r:id="rId3"/>
    <p:sldId id="262" r:id="rId4"/>
    <p:sldId id="273" r:id="rId5"/>
    <p:sldId id="264" r:id="rId6"/>
    <p:sldId id="274" r:id="rId7"/>
    <p:sldId id="257" r:id="rId8"/>
    <p:sldId id="266" r:id="rId9"/>
    <p:sldId id="258" r:id="rId10"/>
    <p:sldId id="267" r:id="rId11"/>
    <p:sldId id="275" r:id="rId12"/>
    <p:sldId id="259" r:id="rId13"/>
    <p:sldId id="268" r:id="rId14"/>
    <p:sldId id="279" r:id="rId15"/>
    <p:sldId id="260" r:id="rId16"/>
    <p:sldId id="278" r:id="rId17"/>
    <p:sldId id="277" r:id="rId18"/>
    <p:sldId id="276" r:id="rId19"/>
    <p:sldId id="271" r:id="rId20"/>
    <p:sldId id="269" r:id="rId21"/>
    <p:sldId id="263"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0" d="100"/>
          <a:sy n="70" d="100"/>
        </p:scale>
        <p:origin x="48" y="48"/>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27.06.2024</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31813088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3468B5E-1024-EE38-B425-56FC692CB69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46616" y="5900683"/>
            <a:ext cx="1958447" cy="668161"/>
          </a:xfrm>
          <a:prstGeom prst="rect">
            <a:avLst/>
          </a:prstGeom>
        </p:spPr>
      </p:pic>
      <p:sp>
        <p:nvSpPr>
          <p:cNvPr id="8" name="TextBox 7">
            <a:extLst>
              <a:ext uri="{FF2B5EF4-FFF2-40B4-BE49-F238E27FC236}">
                <a16:creationId xmlns:a16="http://schemas.microsoft.com/office/drawing/2014/main" id="{271851C4-0AFF-0654-B94E-97E806F07F02}"/>
              </a:ext>
            </a:extLst>
          </p:cNvPr>
          <p:cNvSpPr txBox="1"/>
          <p:nvPr userDrawn="1"/>
        </p:nvSpPr>
        <p:spPr>
          <a:xfrm>
            <a:off x="2711491" y="5980018"/>
            <a:ext cx="7613780" cy="588826"/>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cxnSp>
        <p:nvCxnSpPr>
          <p:cNvPr id="12" name="Straight Connector 11">
            <a:extLst>
              <a:ext uri="{FF2B5EF4-FFF2-40B4-BE49-F238E27FC236}">
                <a16:creationId xmlns:a16="http://schemas.microsoft.com/office/drawing/2014/main" id="{CA0792CA-7EB0-E970-EDDA-283244F00810}"/>
              </a:ext>
            </a:extLst>
          </p:cNvPr>
          <p:cNvCxnSpPr/>
          <p:nvPr userDrawn="1"/>
        </p:nvCxnSpPr>
        <p:spPr>
          <a:xfrm>
            <a:off x="756378" y="8233093"/>
            <a:ext cx="4221480" cy="571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ecml.at/mediation" TargetMode="External"/><Relationship Id="rId2" Type="http://schemas.openxmlformats.org/officeDocument/2006/relationships/hyperlink" Target="https://www.learntechlib.org/p/207532/"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rm.coe.int/common-european-framework-of-reference-for-languages-learning-teaching/16809ea0d4"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06270"/>
            <a:ext cx="9144000" cy="1977676"/>
          </a:xfrm>
        </p:spPr>
        <p:txBody>
          <a:bodyPr>
            <a:normAutofit fontScale="90000"/>
          </a:bodyPr>
          <a:lstStyle/>
          <a:p>
            <a:r>
              <a:rPr lang="en-GB" dirty="0">
                <a:solidFill>
                  <a:schemeClr val="accent5">
                    <a:lumMod val="50000"/>
                  </a:schemeClr>
                </a:solidFill>
              </a:rPr>
              <a:t>The four modes of communication and the four language skills</a:t>
            </a:r>
          </a:p>
        </p:txBody>
      </p:sp>
      <p:sp>
        <p:nvSpPr>
          <p:cNvPr id="4" name="TextBox 3"/>
          <p:cNvSpPr txBox="1"/>
          <p:nvPr/>
        </p:nvSpPr>
        <p:spPr>
          <a:xfrm>
            <a:off x="785813" y="566710"/>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Boîte à outils pour la mise en œuvre volume complémentaire du CECR</a:t>
            </a:r>
          </a:p>
          <a:p>
            <a:r>
              <a:rPr lang="en-GB" sz="1200" b="1" dirty="0">
                <a:solidFill>
                  <a:srgbClr val="69C509"/>
                </a:solidFill>
              </a:rPr>
              <a:t>   </a:t>
            </a:r>
          </a:p>
        </p:txBody>
      </p:sp>
      <p:pic>
        <p:nvPicPr>
          <p:cNvPr id="7" name="Grafik 10">
            <a:extLst>
              <a:ext uri="{FF2B5EF4-FFF2-40B4-BE49-F238E27FC236}">
                <a16:creationId xmlns:a16="http://schemas.microsoft.com/office/drawing/2014/main" id="{64A440F5-FB0A-A038-48BD-9115436D91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1267" y="415576"/>
            <a:ext cx="1026915" cy="666881"/>
          </a:xfrm>
          <a:prstGeom prst="rect">
            <a:avLst/>
          </a:prstGeom>
        </p:spPr>
      </p:pic>
      <p:sp>
        <p:nvSpPr>
          <p:cNvPr id="3" name="Rectangle 3">
            <a:extLst>
              <a:ext uri="{FF2B5EF4-FFF2-40B4-BE49-F238E27FC236}">
                <a16:creationId xmlns:a16="http://schemas.microsoft.com/office/drawing/2014/main" id="{2FE851FC-AC60-6755-9EC3-CAFCE5CEE732}"/>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Interaction:</a:t>
            </a:r>
          </a:p>
          <a:p>
            <a:pPr marL="715963" indent="-536575">
              <a:buFont typeface="Wingdings" panose="05000000000000000000" pitchFamily="2" charset="2"/>
              <a:buChar char="Ø"/>
            </a:pPr>
            <a:r>
              <a:rPr lang="en-GB" dirty="0"/>
              <a:t>receptive and productive phase linked</a:t>
            </a:r>
          </a:p>
          <a:p>
            <a:pPr marL="715963" indent="-536575">
              <a:buFont typeface="Wingdings" panose="05000000000000000000" pitchFamily="2" charset="2"/>
              <a:buChar char="Ø"/>
            </a:pPr>
            <a:r>
              <a:rPr lang="en-GB" dirty="0"/>
              <a:t>learners as interlocutors – act as participants</a:t>
            </a:r>
          </a:p>
          <a:p>
            <a:pPr marL="715963" indent="-536575">
              <a:buFont typeface="Wingdings" panose="05000000000000000000" pitchFamily="2" charset="2"/>
              <a:buChar char="Ø"/>
            </a:pPr>
            <a:r>
              <a:rPr lang="en-GB" dirty="0"/>
              <a:t>negotiation of meaning</a:t>
            </a:r>
          </a:p>
        </p:txBody>
      </p:sp>
    </p:spTree>
    <p:extLst>
      <p:ext uri="{BB962C8B-B14F-4D97-AF65-F5344CB8AC3E}">
        <p14:creationId xmlns:p14="http://schemas.microsoft.com/office/powerpoint/2010/main" val="400589314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en-GB" dirty="0"/>
              <a:t>Interaction:</a:t>
            </a:r>
          </a:p>
          <a:p>
            <a:pPr marL="715963" indent="-536575">
              <a:buFont typeface="Wingdings" panose="05000000000000000000" pitchFamily="2" charset="2"/>
              <a:buChar char="Ø"/>
            </a:pPr>
            <a:r>
              <a:rPr lang="en-GB" dirty="0"/>
              <a:t>interlocutors listen to a statement (listening) and react to it orally (speaking) – e.g. job interview</a:t>
            </a:r>
          </a:p>
          <a:p>
            <a:pPr marL="715963" indent="-536575">
              <a:buFont typeface="Wingdings" panose="05000000000000000000" pitchFamily="2" charset="2"/>
              <a:buChar char="Ø"/>
            </a:pPr>
            <a:r>
              <a:rPr lang="en-GB" dirty="0"/>
              <a:t>react to oral input (listening) in a written format (writing) – e.g. asking a question in the chat during a webinar or replying by email after the presentation</a:t>
            </a:r>
          </a:p>
          <a:p>
            <a:pPr marL="179388" indent="0">
              <a:buNone/>
            </a:pPr>
            <a:endParaRPr lang="en-GB" sz="1200" dirty="0"/>
          </a:p>
          <a:p>
            <a:pPr marL="715963" indent="-536575">
              <a:buFont typeface="Wingdings" panose="05000000000000000000" pitchFamily="2" charset="2"/>
              <a:buChar char="Ø"/>
            </a:pPr>
            <a:r>
              <a:rPr lang="en-GB" dirty="0"/>
              <a:t>reading a text and reacting to it in writing – e.g. email correspondence</a:t>
            </a:r>
          </a:p>
          <a:p>
            <a:pPr marL="715963" indent="-536575">
              <a:buFont typeface="Wingdings" panose="05000000000000000000" pitchFamily="2" charset="2"/>
              <a:buChar char="Ø"/>
            </a:pPr>
            <a:r>
              <a:rPr lang="en-GB" dirty="0"/>
              <a:t>reading a text and reacting in speaking – e.g. giving somebody a phone call after having received their email</a:t>
            </a:r>
          </a:p>
        </p:txBody>
      </p:sp>
    </p:spTree>
    <p:extLst>
      <p:ext uri="{BB962C8B-B14F-4D97-AF65-F5344CB8AC3E}">
        <p14:creationId xmlns:p14="http://schemas.microsoft.com/office/powerpoint/2010/main" val="189906414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four modes of communication and </a:t>
            </a:r>
            <a:br>
              <a:rPr lang="en-GB" dirty="0"/>
            </a:br>
            <a:r>
              <a:rPr lang="en-GB" dirty="0"/>
              <a:t>the four skills</a:t>
            </a:r>
          </a:p>
        </p:txBody>
      </p:sp>
      <p:pic>
        <p:nvPicPr>
          <p:cNvPr id="29" name="Grafik 28"/>
          <p:cNvPicPr>
            <a:picLocks noChangeAspect="1"/>
          </p:cNvPicPr>
          <p:nvPr/>
        </p:nvPicPr>
        <p:blipFill>
          <a:blip r:embed="rId2"/>
          <a:stretch>
            <a:fillRect/>
          </a:stretch>
        </p:blipFill>
        <p:spPr>
          <a:xfrm>
            <a:off x="462808" y="1688032"/>
            <a:ext cx="11266384" cy="4517528"/>
          </a:xfrm>
          <a:prstGeom prst="rect">
            <a:avLst/>
          </a:prstGeom>
        </p:spPr>
      </p:pic>
    </p:spTree>
    <p:extLst>
      <p:ext uri="{BB962C8B-B14F-4D97-AF65-F5344CB8AC3E}">
        <p14:creationId xmlns:p14="http://schemas.microsoft.com/office/powerpoint/2010/main" val="216309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sz="1200" dirty="0"/>
          </a:p>
          <a:p>
            <a:pPr marL="0" indent="0">
              <a:buNone/>
            </a:pPr>
            <a:r>
              <a:rPr lang="en-GB" dirty="0"/>
              <a:t>Mediation:</a:t>
            </a:r>
          </a:p>
          <a:p>
            <a:pPr lvl="1">
              <a:buFontTx/>
              <a:buChar char="-"/>
            </a:pPr>
            <a:r>
              <a:rPr lang="en-GB" sz="2800" dirty="0"/>
              <a:t>different written and oral sources</a:t>
            </a:r>
          </a:p>
          <a:p>
            <a:pPr lvl="1">
              <a:buFontTx/>
              <a:buChar char="-"/>
            </a:pPr>
            <a:r>
              <a:rPr lang="en-GB" sz="2800" dirty="0"/>
              <a:t>negotiation of meaning </a:t>
            </a:r>
          </a:p>
          <a:p>
            <a:pPr lvl="1">
              <a:buFontTx/>
              <a:buChar char="-"/>
            </a:pPr>
            <a:r>
              <a:rPr lang="en-GB" sz="2800" dirty="0"/>
              <a:t>co-construction of meaning</a:t>
            </a:r>
          </a:p>
          <a:p>
            <a:pPr lvl="1">
              <a:buFontTx/>
              <a:buChar char="-"/>
            </a:pPr>
            <a:r>
              <a:rPr lang="en-GB" sz="2800" dirty="0"/>
              <a:t>collaboration</a:t>
            </a:r>
          </a:p>
          <a:p>
            <a:pPr lvl="1">
              <a:buFontTx/>
              <a:buChar char="-"/>
            </a:pPr>
            <a:r>
              <a:rPr lang="en-GB" sz="2800" dirty="0"/>
              <a:t>learner as a social agent</a:t>
            </a:r>
          </a:p>
        </p:txBody>
      </p:sp>
    </p:spTree>
    <p:extLst>
      <p:ext uri="{BB962C8B-B14F-4D97-AF65-F5344CB8AC3E}">
        <p14:creationId xmlns:p14="http://schemas.microsoft.com/office/powerpoint/2010/main" val="88944549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role of the learner</a:t>
            </a:r>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4589" y="1863623"/>
            <a:ext cx="7010760" cy="3975304"/>
          </a:xfrm>
        </p:spPr>
      </p:pic>
      <p:sp>
        <p:nvSpPr>
          <p:cNvPr id="7" name="Textfeld 1">
            <a:extLst>
              <a:ext uri="{FF2B5EF4-FFF2-40B4-BE49-F238E27FC236}">
                <a16:creationId xmlns:a16="http://schemas.microsoft.com/office/drawing/2014/main" id="{37709198-5E94-4C2C-A87E-8F1ED9F2C23B}"/>
              </a:ext>
            </a:extLst>
          </p:cNvPr>
          <p:cNvSpPr txBox="1"/>
          <p:nvPr/>
        </p:nvSpPr>
        <p:spPr>
          <a:xfrm>
            <a:off x="9770533" y="4758409"/>
            <a:ext cx="2328334" cy="584775"/>
          </a:xfrm>
          <a:prstGeom prst="rect">
            <a:avLst/>
          </a:prstGeom>
          <a:solidFill>
            <a:schemeClr val="bg1"/>
          </a:solidFill>
          <a:ln>
            <a:solidFill>
              <a:schemeClr val="tx1"/>
            </a:solidFill>
          </a:ln>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dirty="0">
                <a:ln>
                  <a:noFill/>
                </a:ln>
                <a:solidFill>
                  <a:prstClr val="black"/>
                </a:solidFill>
                <a:effectLst/>
                <a:uLnTx/>
                <a:uFillTx/>
                <a:latin typeface="Calibri" panose="020F0502020204030204"/>
                <a:ea typeface="+mn-ea"/>
                <a:cs typeface="+mn-cs"/>
              </a:rPr>
              <a:t>See: </a:t>
            </a:r>
            <a:r>
              <a:rPr kumimoji="0" lang="en-GB" sz="1600" b="0" i="0" u="none" strike="noStrike" kern="1200" cap="none" spc="0" normalizeH="0" baseline="0" dirty="0" err="1">
                <a:ln>
                  <a:noFill/>
                </a:ln>
                <a:solidFill>
                  <a:prstClr val="black"/>
                </a:solidFill>
                <a:effectLst/>
                <a:uLnTx/>
                <a:uFillTx/>
                <a:latin typeface="Calibri" panose="020F0502020204030204"/>
                <a:ea typeface="+mn-ea"/>
                <a:cs typeface="+mn-cs"/>
              </a:rPr>
              <a:t>Fasoglio</a:t>
            </a:r>
            <a:r>
              <a:rPr kumimoji="0" lang="en-GB" sz="1600" b="0" i="0" u="none" strike="noStrike" kern="1200" cap="none" spc="0" normalizeH="0" baseline="0" dirty="0">
                <a:ln>
                  <a:noFill/>
                </a:ln>
                <a:solidFill>
                  <a:prstClr val="black"/>
                </a:solidFill>
                <a:effectLst/>
                <a:uLnTx/>
                <a:uFillTx/>
                <a:latin typeface="Calibri" panose="020F0502020204030204"/>
                <a:ea typeface="+mn-ea"/>
                <a:cs typeface="+mn-cs"/>
              </a:rPr>
              <a:t> / </a:t>
            </a:r>
            <a:r>
              <a:rPr kumimoji="0" lang="en-GB" sz="1600" b="0" i="0" u="none" strike="noStrike" kern="1200" cap="none" spc="0" normalizeH="0" baseline="0" dirty="0" err="1">
                <a:ln>
                  <a:noFill/>
                </a:ln>
                <a:solidFill>
                  <a:prstClr val="black"/>
                </a:solidFill>
                <a:effectLst/>
                <a:uLnTx/>
                <a:uFillTx/>
                <a:latin typeface="Calibri" panose="020F0502020204030204"/>
                <a:ea typeface="+mn-ea"/>
                <a:cs typeface="+mn-cs"/>
              </a:rPr>
              <a:t>Leunissen</a:t>
            </a:r>
            <a:r>
              <a:rPr kumimoji="0" lang="en-GB" sz="1600" b="0" i="0" u="none" strike="noStrike" kern="1200" cap="none" spc="0" normalizeH="0" baseline="0" dirty="0">
                <a:ln>
                  <a:noFill/>
                </a:ln>
                <a:solidFill>
                  <a:prstClr val="black"/>
                </a:solidFill>
                <a:effectLst/>
                <a:uLnTx/>
                <a:uFillTx/>
                <a:latin typeface="Calibri" panose="020F0502020204030204"/>
                <a:ea typeface="+mn-ea"/>
                <a:cs typeface="+mn-cs"/>
              </a:rPr>
              <a:t> (forthcoming) </a:t>
            </a:r>
          </a:p>
        </p:txBody>
      </p:sp>
    </p:spTree>
    <p:extLst>
      <p:ext uri="{BB962C8B-B14F-4D97-AF65-F5344CB8AC3E}">
        <p14:creationId xmlns:p14="http://schemas.microsoft.com/office/powerpoint/2010/main" val="4294873763"/>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four modes of communication and </a:t>
            </a:r>
            <a:br>
              <a:rPr lang="en-GB" dirty="0"/>
            </a:br>
            <a:r>
              <a:rPr lang="en-GB" dirty="0"/>
              <a:t>the four skills</a:t>
            </a:r>
          </a:p>
        </p:txBody>
      </p:sp>
      <p:pic>
        <p:nvPicPr>
          <p:cNvPr id="3" name="Grafik 2"/>
          <p:cNvPicPr>
            <a:picLocks noChangeAspect="1"/>
          </p:cNvPicPr>
          <p:nvPr/>
        </p:nvPicPr>
        <p:blipFill>
          <a:blip r:embed="rId2"/>
          <a:stretch>
            <a:fillRect/>
          </a:stretch>
        </p:blipFill>
        <p:spPr>
          <a:xfrm>
            <a:off x="203705" y="1599894"/>
            <a:ext cx="11784589" cy="4517528"/>
          </a:xfrm>
          <a:prstGeom prst="rect">
            <a:avLst/>
          </a:prstGeom>
        </p:spPr>
      </p:pic>
      <p:sp>
        <p:nvSpPr>
          <p:cNvPr id="4" name="Textfeld 1">
            <a:extLst>
              <a:ext uri="{FF2B5EF4-FFF2-40B4-BE49-F238E27FC236}">
                <a16:creationId xmlns:a16="http://schemas.microsoft.com/office/drawing/2014/main" id="{37709198-5E94-4C2C-A87E-8F1ED9F2C23B}"/>
              </a:ext>
            </a:extLst>
          </p:cNvPr>
          <p:cNvSpPr txBox="1"/>
          <p:nvPr/>
        </p:nvSpPr>
        <p:spPr>
          <a:xfrm>
            <a:off x="7517330" y="5478076"/>
            <a:ext cx="3345009" cy="369332"/>
          </a:xfrm>
          <a:prstGeom prst="rect">
            <a:avLst/>
          </a:prstGeom>
          <a:solidFill>
            <a:schemeClr val="bg1"/>
          </a:solidFill>
          <a:ln>
            <a:solidFill>
              <a:schemeClr val="tx1"/>
            </a:solidFill>
          </a:ln>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err="1"/>
              <a:t>see</a:t>
            </a:r>
            <a:r>
              <a:rPr lang="de-DE" dirty="0"/>
              <a:t>: Fischer / </a:t>
            </a:r>
            <a:r>
              <a:rPr lang="de-DE" dirty="0" err="1"/>
              <a:t>Wolder</a:t>
            </a:r>
            <a:r>
              <a:rPr lang="de-DE" dirty="0"/>
              <a:t> (2021: 13) </a:t>
            </a:r>
          </a:p>
        </p:txBody>
      </p:sp>
    </p:spTree>
    <p:extLst>
      <p:ext uri="{BB962C8B-B14F-4D97-AF65-F5344CB8AC3E}">
        <p14:creationId xmlns:p14="http://schemas.microsoft.com/office/powerpoint/2010/main" val="424494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Mediation – a step beyond interaction</a:t>
            </a:r>
          </a:p>
        </p:txBody>
      </p:sp>
      <p:sp>
        <p:nvSpPr>
          <p:cNvPr id="3" name="Inhaltsplatzhalter 2"/>
          <p:cNvSpPr>
            <a:spLocks noGrp="1"/>
          </p:cNvSpPr>
          <p:nvPr>
            <p:ph sz="quarter" idx="10"/>
          </p:nvPr>
        </p:nvSpPr>
        <p:spPr/>
        <p:txBody>
          <a:bodyPr>
            <a:normAutofit fontScale="92500"/>
          </a:bodyPr>
          <a:lstStyle/>
          <a:p>
            <a:pPr marL="0" indent="0">
              <a:spcBef>
                <a:spcPts val="0"/>
              </a:spcBef>
              <a:spcAft>
                <a:spcPts val="600"/>
              </a:spcAft>
              <a:buNone/>
            </a:pPr>
            <a:r>
              <a:rPr lang="en-US" sz="2600" dirty="0"/>
              <a:t>“Mediation was introduced as the fourth mode of communicative language activity in the CEFR from the earliest versions in 1996. Simply stated, whereas production is concerned with self-expression, and interaction involves the joint construction of discourse to reach mutual understanding, mediation introduces an additional element: the construction of new meaning, in the sense of new understanding, new knowledge, new concepts. Mediation usually involves reception and production – and often interaction. However, in mediation, in contrast to production and interaction, language is not just a means of expression; it is primarily a vehicle to access the ‘other,’ the new, the unknown – or to help other people to do so.”</a:t>
            </a:r>
          </a:p>
          <a:p>
            <a:pPr marL="0" indent="0">
              <a:buNone/>
            </a:pPr>
            <a:r>
              <a:rPr lang="en-US" sz="2600" dirty="0"/>
              <a:t>(</a:t>
            </a:r>
            <a:r>
              <a:rPr lang="en-US" sz="2600" dirty="0" err="1"/>
              <a:t>Piccardo</a:t>
            </a:r>
            <a:r>
              <a:rPr lang="en-US" sz="2600" dirty="0"/>
              <a:t>, North and </a:t>
            </a:r>
            <a:r>
              <a:rPr lang="en-US" sz="2600" dirty="0" err="1"/>
              <a:t>Goodier</a:t>
            </a:r>
            <a:r>
              <a:rPr lang="en-US" sz="2600" dirty="0"/>
              <a:t> 2019: 20-21.)</a:t>
            </a:r>
            <a:endParaRPr lang="de-DE" sz="2600" dirty="0"/>
          </a:p>
          <a:p>
            <a:pPr marL="0" indent="0">
              <a:buNone/>
            </a:pPr>
            <a:endParaRPr lang="de-DE" dirty="0"/>
          </a:p>
        </p:txBody>
      </p:sp>
    </p:spTree>
    <p:extLst>
      <p:ext uri="{BB962C8B-B14F-4D97-AF65-F5344CB8AC3E}">
        <p14:creationId xmlns:p14="http://schemas.microsoft.com/office/powerpoint/2010/main" val="2823283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sz="1200" dirty="0"/>
          </a:p>
          <a:p>
            <a:pPr marL="0" indent="0">
              <a:buNone/>
            </a:pPr>
            <a:r>
              <a:rPr lang="en-GB" dirty="0"/>
              <a:t>Mediation:</a:t>
            </a:r>
          </a:p>
          <a:p>
            <a:pPr marL="0" indent="0">
              <a:buNone/>
            </a:pPr>
            <a:r>
              <a:rPr lang="en-GB" dirty="0">
                <a:sym typeface="Wingdings" panose="05000000000000000000" pitchFamily="2" charset="2"/>
              </a:rPr>
              <a:t> challenging tasks</a:t>
            </a:r>
          </a:p>
          <a:p>
            <a:pPr>
              <a:buFont typeface="Wingdings" panose="05000000000000000000" pitchFamily="2" charset="2"/>
              <a:buChar char="à"/>
            </a:pPr>
            <a:r>
              <a:rPr lang="en-GB" dirty="0">
                <a:sym typeface="Wingdings" panose="05000000000000000000" pitchFamily="2" charset="2"/>
              </a:rPr>
              <a:t> integration of</a:t>
            </a:r>
            <a:r>
              <a:rPr lang="en-GB" dirty="0"/>
              <a:t> all four language</a:t>
            </a:r>
          </a:p>
          <a:p>
            <a:pPr>
              <a:buFont typeface="Wingdings" panose="05000000000000000000" pitchFamily="2" charset="2"/>
              <a:buChar char="à"/>
            </a:pPr>
            <a:r>
              <a:rPr lang="en-GB" dirty="0"/>
              <a:t> higher level of agency</a:t>
            </a:r>
          </a:p>
          <a:p>
            <a:pPr marL="0" indent="0">
              <a:buNone/>
            </a:pPr>
            <a:endParaRPr lang="en-GB" dirty="0"/>
          </a:p>
        </p:txBody>
      </p:sp>
    </p:spTree>
    <p:extLst>
      <p:ext uri="{BB962C8B-B14F-4D97-AF65-F5344CB8AC3E}">
        <p14:creationId xmlns:p14="http://schemas.microsoft.com/office/powerpoint/2010/main" val="93100864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The </a:t>
            </a:r>
            <a:r>
              <a:rPr lang="de-DE" dirty="0" err="1"/>
              <a:t>four</a:t>
            </a:r>
            <a:r>
              <a:rPr lang="de-DE" dirty="0"/>
              <a:t> </a:t>
            </a:r>
            <a:r>
              <a:rPr lang="de-DE" dirty="0" err="1"/>
              <a:t>modes</a:t>
            </a:r>
            <a:r>
              <a:rPr lang="de-DE" dirty="0"/>
              <a:t> </a:t>
            </a:r>
            <a:r>
              <a:rPr lang="de-DE" dirty="0" err="1"/>
              <a:t>of</a:t>
            </a:r>
            <a:r>
              <a:rPr lang="de-DE" dirty="0"/>
              <a:t> </a:t>
            </a:r>
            <a:r>
              <a:rPr lang="de-DE" dirty="0" err="1"/>
              <a:t>communication</a:t>
            </a:r>
            <a:r>
              <a:rPr lang="de-DE" dirty="0"/>
              <a:t> </a:t>
            </a:r>
            <a:r>
              <a:rPr lang="de-DE" dirty="0" err="1"/>
              <a:t>and</a:t>
            </a:r>
            <a:r>
              <a:rPr lang="de-DE" dirty="0"/>
              <a:t> </a:t>
            </a:r>
            <a:br>
              <a:rPr lang="de-DE" dirty="0"/>
            </a:br>
            <a:r>
              <a:rPr lang="de-DE" dirty="0" err="1"/>
              <a:t>the</a:t>
            </a:r>
            <a:r>
              <a:rPr lang="de-DE" dirty="0"/>
              <a:t> </a:t>
            </a:r>
            <a:r>
              <a:rPr lang="de-DE" dirty="0" err="1"/>
              <a:t>four</a:t>
            </a:r>
            <a:r>
              <a:rPr lang="de-DE" dirty="0"/>
              <a:t> </a:t>
            </a:r>
            <a:r>
              <a:rPr lang="de-DE" dirty="0" err="1"/>
              <a:t>skills</a:t>
            </a:r>
            <a:endParaRPr lang="de-DE" dirty="0"/>
          </a:p>
        </p:txBody>
      </p:sp>
      <p:pic>
        <p:nvPicPr>
          <p:cNvPr id="5" name="Grafik 4">
            <a:extLst>
              <a:ext uri="{FF2B5EF4-FFF2-40B4-BE49-F238E27FC236}">
                <a16:creationId xmlns:a16="http://schemas.microsoft.com/office/drawing/2014/main" id="{6EFC1341-2882-4097-A37B-F827E358B580}"/>
              </a:ext>
            </a:extLst>
          </p:cNvPr>
          <p:cNvPicPr>
            <a:picLocks noChangeAspect="1"/>
          </p:cNvPicPr>
          <p:nvPr/>
        </p:nvPicPr>
        <p:blipFill>
          <a:blip r:embed="rId2"/>
          <a:stretch>
            <a:fillRect/>
          </a:stretch>
        </p:blipFill>
        <p:spPr>
          <a:xfrm>
            <a:off x="139692" y="48475"/>
            <a:ext cx="11912616" cy="6761050"/>
          </a:xfrm>
          <a:prstGeom prst="rect">
            <a:avLst/>
          </a:prstGeom>
          <a:solidFill>
            <a:schemeClr val="bg1"/>
          </a:solidFill>
        </p:spPr>
      </p:pic>
      <p:sp>
        <p:nvSpPr>
          <p:cNvPr id="4" name="Textfeld 1">
            <a:extLst>
              <a:ext uri="{FF2B5EF4-FFF2-40B4-BE49-F238E27FC236}">
                <a16:creationId xmlns:a16="http://schemas.microsoft.com/office/drawing/2014/main" id="{37709198-5E94-4C2C-A87E-8F1ED9F2C23B}"/>
              </a:ext>
            </a:extLst>
          </p:cNvPr>
          <p:cNvSpPr txBox="1"/>
          <p:nvPr/>
        </p:nvSpPr>
        <p:spPr>
          <a:xfrm>
            <a:off x="147126" y="48475"/>
            <a:ext cx="4204537" cy="369332"/>
          </a:xfrm>
          <a:prstGeom prst="rect">
            <a:avLst/>
          </a:prstGeom>
          <a:solidFill>
            <a:schemeClr val="bg1"/>
          </a:solidFill>
          <a:ln>
            <a:solidFill>
              <a:schemeClr val="tx1"/>
            </a:solidFill>
          </a:ln>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err="1"/>
              <a:t>Adapted</a:t>
            </a:r>
            <a:r>
              <a:rPr lang="de-DE" dirty="0"/>
              <a:t> </a:t>
            </a:r>
            <a:r>
              <a:rPr lang="de-DE" dirty="0" err="1"/>
              <a:t>from</a:t>
            </a:r>
            <a:r>
              <a:rPr lang="de-DE" dirty="0"/>
              <a:t>: Fischer / Wolder (2021: 14) </a:t>
            </a:r>
          </a:p>
        </p:txBody>
      </p:sp>
    </p:spTree>
    <p:extLst>
      <p:ext uri="{BB962C8B-B14F-4D97-AF65-F5344CB8AC3E}">
        <p14:creationId xmlns:p14="http://schemas.microsoft.com/office/powerpoint/2010/main" val="388863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Relevance of other skills particularly in interaction and mediation</a:t>
            </a:r>
          </a:p>
          <a:p>
            <a:pPr>
              <a:buFontTx/>
              <a:buChar char="-"/>
            </a:pPr>
            <a:r>
              <a:rPr lang="en-GB" dirty="0"/>
              <a:t>paralinguistic skills </a:t>
            </a:r>
          </a:p>
          <a:p>
            <a:pPr>
              <a:buFontTx/>
              <a:buChar char="-"/>
            </a:pPr>
            <a:r>
              <a:rPr lang="en-GB" dirty="0"/>
              <a:t>pragmatic competence</a:t>
            </a:r>
          </a:p>
          <a:p>
            <a:pPr>
              <a:buFontTx/>
              <a:buChar char="-"/>
            </a:pPr>
            <a:r>
              <a:rPr lang="en-GB" dirty="0"/>
              <a:t>intercultural skills</a:t>
            </a:r>
          </a:p>
          <a:p>
            <a:pPr>
              <a:buFontTx/>
              <a:buChar char="-"/>
            </a:pPr>
            <a:r>
              <a:rPr lang="en-GB" dirty="0"/>
              <a:t>transferable skills (see: Ehlers 2020)</a:t>
            </a:r>
          </a:p>
          <a:p>
            <a:pPr>
              <a:buFontTx/>
              <a:buChar char="-"/>
            </a:pPr>
            <a:r>
              <a:rPr lang="en-GB" dirty="0"/>
              <a:t>content</a:t>
            </a:r>
          </a:p>
        </p:txBody>
      </p:sp>
    </p:spTree>
    <p:extLst>
      <p:ext uri="{BB962C8B-B14F-4D97-AF65-F5344CB8AC3E}">
        <p14:creationId xmlns:p14="http://schemas.microsoft.com/office/powerpoint/2010/main" val="158690759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Council of Europe (2001: 14):</a:t>
            </a:r>
          </a:p>
          <a:p>
            <a:pPr marL="0" indent="0">
              <a:buNone/>
            </a:pPr>
            <a:r>
              <a:rPr lang="en-GB" dirty="0"/>
              <a:t>“</a:t>
            </a:r>
            <a:r>
              <a:rPr lang="en-US" dirty="0"/>
              <a:t>The language learner/user’s communicative language competence is activated in the performance of the various language activities, involving reception, production, interaction or mediation (in particular interpreting or translating).</a:t>
            </a:r>
            <a:r>
              <a:rPr lang="en-GB" dirty="0"/>
              <a:t>”</a:t>
            </a:r>
          </a:p>
        </p:txBody>
      </p:sp>
    </p:spTree>
    <p:extLst>
      <p:ext uri="{BB962C8B-B14F-4D97-AF65-F5344CB8AC3E}">
        <p14:creationId xmlns:p14="http://schemas.microsoft.com/office/powerpoint/2010/main" val="2238333772"/>
      </p:ext>
    </p:extLst>
  </p:cSld>
  <p:clrMapOvr>
    <a:masterClrMapping/>
  </p:clrMapOvr>
  <mc:AlternateContent xmlns:mc="http://schemas.openxmlformats.org/markup-compatibility/2006" xmlns:p14="http://schemas.microsoft.com/office/powerpoint/2010/main">
    <mc:Choice Requires="p14">
      <p:transition p14:dur="100" advTm="81215"/>
    </mc:Choice>
    <mc:Fallback xmlns="">
      <p:transition advTm="8121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Language teaching, learning and assessment in vocational and university training:</a:t>
            </a:r>
          </a:p>
          <a:p>
            <a:pPr>
              <a:buFontTx/>
              <a:buChar char="-"/>
            </a:pPr>
            <a:r>
              <a:rPr lang="en-GB" dirty="0"/>
              <a:t>preparation for needs and challenges of future academic and professional career</a:t>
            </a:r>
          </a:p>
          <a:p>
            <a:pPr>
              <a:buFontTx/>
              <a:buChar char="-"/>
            </a:pPr>
            <a:r>
              <a:rPr lang="en-GB" dirty="0"/>
              <a:t>use of real-life situations and scenarios</a:t>
            </a:r>
          </a:p>
          <a:p>
            <a:pPr>
              <a:buFontTx/>
              <a:buChar char="-"/>
            </a:pPr>
            <a:r>
              <a:rPr lang="en-GB" dirty="0"/>
              <a:t>focus on interaction and mediation (both </a:t>
            </a:r>
            <a:r>
              <a:rPr lang="en-GB" dirty="0" err="1"/>
              <a:t>intralinguistic</a:t>
            </a:r>
            <a:r>
              <a:rPr lang="en-GB" dirty="0"/>
              <a:t> and interlinguistic / cross-linguistic mediation) </a:t>
            </a:r>
          </a:p>
          <a:p>
            <a:pPr marL="0" indent="0">
              <a:buNone/>
            </a:pPr>
            <a:r>
              <a:rPr lang="en-GB" dirty="0">
                <a:sym typeface="Wingdings" panose="05000000000000000000" pitchFamily="2" charset="2"/>
              </a:rPr>
              <a:t> </a:t>
            </a:r>
            <a:r>
              <a:rPr lang="en-GB" dirty="0"/>
              <a:t>meaningful tasks for teaching, learning and assessment</a:t>
            </a:r>
          </a:p>
        </p:txBody>
      </p:sp>
    </p:spTree>
    <p:extLst>
      <p:ext uri="{BB962C8B-B14F-4D97-AF65-F5344CB8AC3E}">
        <p14:creationId xmlns:p14="http://schemas.microsoft.com/office/powerpoint/2010/main" val="277592101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 – Bibliography </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85000" lnSpcReduction="20000"/>
          </a:bodyPr>
          <a:lstStyle/>
          <a:p>
            <a:pPr marL="539750" indent="-539750">
              <a:buNone/>
            </a:pPr>
            <a:r>
              <a:rPr lang="en-GB" sz="2400" dirty="0"/>
              <a:t>Council of Europe </a:t>
            </a:r>
            <a:r>
              <a:rPr lang="de-DE" sz="2400" dirty="0"/>
              <a:t>(2020): </a:t>
            </a:r>
            <a:r>
              <a:rPr lang="en-US" sz="2400" i="1" dirty="0"/>
              <a:t>Common European Framework of Reference for Languages: Learning, Teaching, Assessment. Companion Volume</a:t>
            </a:r>
            <a:r>
              <a:rPr lang="en-US" sz="2400" dirty="0"/>
              <a:t>. Strasbourg: Council of Europe.</a:t>
            </a:r>
          </a:p>
          <a:p>
            <a:pPr marL="539750" indent="-539750">
              <a:buNone/>
            </a:pPr>
            <a:r>
              <a:rPr lang="en-US" sz="2400" dirty="0"/>
              <a:t>Ehlers, Ulf-Daniel (2020): </a:t>
            </a:r>
            <a:r>
              <a:rPr lang="en-US" sz="2400" i="1" dirty="0"/>
              <a:t>Future Skills. </a:t>
            </a:r>
            <a:r>
              <a:rPr lang="de-DE" sz="2400" i="1" dirty="0"/>
              <a:t>Lernen der Zukunft – Hochschule der Zukunft</a:t>
            </a:r>
            <a:r>
              <a:rPr lang="en-US" sz="2400" dirty="0"/>
              <a:t>. Wiesbaden: Springer VS.</a:t>
            </a:r>
          </a:p>
          <a:p>
            <a:pPr marL="539750" indent="-539750">
              <a:buNone/>
            </a:pPr>
            <a:r>
              <a:rPr lang="it-IT" sz="2400" dirty="0" err="1">
                <a:latin typeface="Calibri" panose="020F0502020204030204" pitchFamily="34" charset="0"/>
                <a:ea typeface="Times New Roman" panose="02020603050405020304" pitchFamily="18" charset="0"/>
              </a:rPr>
              <a:t>Fasoglio</a:t>
            </a:r>
            <a:r>
              <a:rPr lang="it-IT" sz="2400" dirty="0">
                <a:latin typeface="Calibri" panose="020F0502020204030204" pitchFamily="34" charset="0"/>
                <a:ea typeface="Times New Roman" panose="02020603050405020304" pitchFamily="18" charset="0"/>
              </a:rPr>
              <a:t>, D. &amp; </a:t>
            </a:r>
            <a:r>
              <a:rPr lang="it-IT" sz="2400" dirty="0" err="1">
                <a:latin typeface="Calibri" panose="020F0502020204030204" pitchFamily="34" charset="0"/>
                <a:ea typeface="Times New Roman" panose="02020603050405020304" pitchFamily="18" charset="0"/>
              </a:rPr>
              <a:t>Leunissen</a:t>
            </a:r>
            <a:r>
              <a:rPr lang="it-IT" sz="2400" dirty="0">
                <a:latin typeface="Calibri" panose="020F0502020204030204" pitchFamily="34" charset="0"/>
                <a:ea typeface="Times New Roman" panose="02020603050405020304" pitchFamily="18" charset="0"/>
              </a:rPr>
              <a:t>, S. (</a:t>
            </a:r>
            <a:r>
              <a:rPr lang="it-IT" sz="2400" dirty="0" err="1">
                <a:latin typeface="Calibri" panose="020F0502020204030204" pitchFamily="34" charset="0"/>
                <a:ea typeface="Times New Roman" panose="02020603050405020304" pitchFamily="18" charset="0"/>
              </a:rPr>
              <a:t>forthcoming</a:t>
            </a:r>
            <a:r>
              <a:rPr lang="it-IT" sz="2400" dirty="0">
                <a:latin typeface="Calibri" panose="020F0502020204030204" pitchFamily="34" charset="0"/>
                <a:ea typeface="Times New Roman" panose="02020603050405020304" pitchFamily="18" charset="0"/>
              </a:rPr>
              <a:t>). </a:t>
            </a:r>
            <a:r>
              <a:rPr lang="de-DE" sz="2400" i="1" dirty="0" err="1">
                <a:latin typeface="Calibri" panose="020F0502020204030204" pitchFamily="34" charset="0"/>
                <a:ea typeface="Times New Roman" panose="02020603050405020304" pitchFamily="18" charset="0"/>
              </a:rPr>
              <a:t>Taalprofielen</a:t>
            </a:r>
            <a:r>
              <a:rPr lang="de-DE" sz="2400" i="1" dirty="0">
                <a:latin typeface="Calibri" panose="020F0502020204030204" pitchFamily="34" charset="0"/>
                <a:ea typeface="Times New Roman" panose="02020603050405020304" pitchFamily="18" charset="0"/>
              </a:rPr>
              <a:t> 2023</a:t>
            </a:r>
            <a:r>
              <a:rPr lang="de-DE" sz="2400" dirty="0">
                <a:latin typeface="Calibri" panose="020F0502020204030204" pitchFamily="34" charset="0"/>
                <a:ea typeface="Times New Roman" panose="02020603050405020304" pitchFamily="18" charset="0"/>
              </a:rPr>
              <a:t>. Enschede: SLO.</a:t>
            </a:r>
            <a:endParaRPr lang="en-US" sz="2400" dirty="0"/>
          </a:p>
          <a:p>
            <a:pPr marL="539750" indent="-539750">
              <a:buNone/>
            </a:pPr>
            <a:r>
              <a:rPr lang="en-US" sz="2400" dirty="0"/>
              <a:t>Fischer, Johann / Wolder, Nicole (2021): </a:t>
            </a:r>
            <a:r>
              <a:rPr lang="de-DE" sz="2400" dirty="0"/>
              <a:t>Erfahrungen in der Umsetzung der Inhalte des Begleitbands zum </a:t>
            </a:r>
            <a:r>
              <a:rPr lang="de-DE" sz="2400" dirty="0" err="1"/>
              <a:t>GeR</a:t>
            </a:r>
            <a:r>
              <a:rPr lang="de-DE" sz="2400" dirty="0"/>
              <a:t> im Hochschulkontext – Ergebnisse eines Projektes des Europarates und Handlungsbedarf für Hochschulsprachenzentren. </a:t>
            </a:r>
            <a:r>
              <a:rPr lang="de-DE" sz="2400" i="1" dirty="0"/>
              <a:t>Fremdsprachen und Hochschule </a:t>
            </a:r>
            <a:r>
              <a:rPr lang="de-DE" sz="2400" dirty="0"/>
              <a:t>96, 7-27.</a:t>
            </a:r>
          </a:p>
          <a:p>
            <a:pPr marL="539750" indent="-539750">
              <a:buNone/>
            </a:pPr>
            <a:r>
              <a:rPr lang="en-US" sz="2400" dirty="0" err="1"/>
              <a:t>Piccardo</a:t>
            </a:r>
            <a:r>
              <a:rPr lang="en-US" sz="2400" dirty="0"/>
              <a:t>, E., North, B. &amp; Goodier, T. (2019): Broadening the Scope of Language Education: Mediation, </a:t>
            </a:r>
            <a:r>
              <a:rPr lang="en-US" sz="2400" dirty="0" err="1"/>
              <a:t>Plurilingualism</a:t>
            </a:r>
            <a:r>
              <a:rPr lang="en-US" sz="2400" dirty="0"/>
              <a:t>, and Collaborative Learning: the CEFR Companion Volume. </a:t>
            </a:r>
            <a:r>
              <a:rPr lang="en-US" sz="2400" i="1" dirty="0"/>
              <a:t>Journal of e-Learning and Knowledge Society</a:t>
            </a:r>
            <a:r>
              <a:rPr lang="en-US" sz="2400" dirty="0"/>
              <a:t> 15(1). Italian e-Learning Association. </a:t>
            </a:r>
            <a:r>
              <a:rPr lang="en-US" sz="2400" dirty="0">
                <a:hlinkClick r:id="rId2"/>
              </a:rPr>
              <a:t>https://www.learntechlib.org/p/207532/</a:t>
            </a:r>
            <a:r>
              <a:rPr lang="en-US" sz="2400" dirty="0"/>
              <a:t>. </a:t>
            </a:r>
            <a:endParaRPr lang="de-DE" sz="2400" dirty="0"/>
          </a:p>
          <a:p>
            <a:pPr marL="539750" indent="-539750">
              <a:spcBef>
                <a:spcPts val="0"/>
              </a:spcBef>
              <a:buNone/>
            </a:pPr>
            <a:endParaRPr lang="de-DE" sz="900" dirty="0"/>
          </a:p>
          <a:p>
            <a:pPr marL="539750" indent="-539750">
              <a:buNone/>
            </a:pPr>
            <a:r>
              <a:rPr lang="en-GB" sz="2400" dirty="0"/>
              <a:t>ECML resources:</a:t>
            </a:r>
          </a:p>
          <a:p>
            <a:pPr marL="539750" indent="-539750">
              <a:buNone/>
            </a:pPr>
            <a:r>
              <a:rPr lang="de-DE" sz="2400" dirty="0"/>
              <a:t>METLA – Mediation </a:t>
            </a:r>
            <a:r>
              <a:rPr lang="en-US" sz="2400" dirty="0"/>
              <a:t>in teaching, learning and assessment: </a:t>
            </a:r>
            <a:r>
              <a:rPr lang="de-DE" sz="2400" dirty="0">
                <a:hlinkClick r:id="rId3"/>
              </a:rPr>
              <a:t>www.ecml.at/mediation</a:t>
            </a:r>
            <a:r>
              <a:rPr lang="de-DE" sz="2400" dirty="0"/>
              <a:t> </a:t>
            </a:r>
            <a:endParaRPr lang="en-US" sz="2400" dirty="0"/>
          </a:p>
        </p:txBody>
      </p:sp>
    </p:spTree>
    <p:extLst>
      <p:ext uri="{BB962C8B-B14F-4D97-AF65-F5344CB8AC3E}">
        <p14:creationId xmlns:p14="http://schemas.microsoft.com/office/powerpoint/2010/main" val="376246345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Council of Europe (2020: 33):</a:t>
            </a:r>
          </a:p>
          <a:p>
            <a:pPr marL="0" indent="0">
              <a:buNone/>
            </a:pPr>
            <a:r>
              <a:rPr lang="en-GB" dirty="0"/>
              <a:t>“</a:t>
            </a:r>
            <a:r>
              <a:rPr lang="en-US" dirty="0"/>
              <a:t>With its communicative language activities and strategies, the CEFR replaces the traditional model of the four skills (listening, speaking, reading, writing), which has increasingly proved inadequate in capturing the complex reality of communication. […] Activities are presented under four modes of communication: reception, production, interaction and mediation.</a:t>
            </a:r>
            <a:r>
              <a:rPr lang="en-GB" dirty="0"/>
              <a:t>”</a:t>
            </a:r>
          </a:p>
          <a:p>
            <a:pPr marL="0" indent="0">
              <a:buNone/>
            </a:pPr>
            <a:endParaRPr lang="en-GB" dirty="0"/>
          </a:p>
          <a:p>
            <a:pPr marL="0" indent="0">
              <a:buNone/>
            </a:pPr>
            <a:r>
              <a:rPr lang="en-GB" dirty="0"/>
              <a:t>Descriptor scales and descriptors are now grouped according to the four modes of communication, focusing on the function of the activity.</a:t>
            </a:r>
            <a:endParaRPr lang="de-DE" dirty="0"/>
          </a:p>
        </p:txBody>
      </p:sp>
    </p:spTree>
    <p:extLst>
      <p:ext uri="{BB962C8B-B14F-4D97-AF65-F5344CB8AC3E}">
        <p14:creationId xmlns:p14="http://schemas.microsoft.com/office/powerpoint/2010/main" val="423627382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92500" lnSpcReduction="10000"/>
          </a:bodyPr>
          <a:lstStyle/>
          <a:p>
            <a:pPr marL="0" indent="0">
              <a:buNone/>
            </a:pPr>
            <a:r>
              <a:rPr lang="en-GB" dirty="0"/>
              <a:t>Council of Europe (2020: 33):</a:t>
            </a:r>
          </a:p>
          <a:p>
            <a:pPr marL="0" indent="0">
              <a:buNone/>
            </a:pPr>
            <a:r>
              <a:rPr lang="en-GB" dirty="0"/>
              <a:t>“</a:t>
            </a:r>
            <a:r>
              <a:rPr lang="en-US" dirty="0"/>
              <a:t>With its communicative language activities and strategies, </a:t>
            </a:r>
            <a:r>
              <a:rPr lang="en-US" b="1" dirty="0">
                <a:solidFill>
                  <a:srgbClr val="FF0000"/>
                </a:solidFill>
              </a:rPr>
              <a:t>the CEFR replaces the traditional model of the four skills </a:t>
            </a:r>
            <a:r>
              <a:rPr lang="en-US" dirty="0"/>
              <a:t>(listening, speaking, reading, writing) […]</a:t>
            </a:r>
            <a:r>
              <a:rPr lang="en-GB" dirty="0"/>
              <a:t>”</a:t>
            </a:r>
          </a:p>
          <a:p>
            <a:pPr marL="0" indent="0">
              <a:buNone/>
            </a:pPr>
            <a:endParaRPr lang="en-GB" dirty="0"/>
          </a:p>
          <a:p>
            <a:pPr>
              <a:buFont typeface="Wingdings" panose="05000000000000000000" pitchFamily="2" charset="2"/>
              <a:buChar char="à"/>
            </a:pPr>
            <a:r>
              <a:rPr lang="en-GB" dirty="0">
                <a:sym typeface="Wingdings" panose="05000000000000000000" pitchFamily="2" charset="2"/>
              </a:rPr>
              <a:t>Irritation among teachers:</a:t>
            </a:r>
          </a:p>
          <a:p>
            <a:pPr lvl="1">
              <a:buFont typeface="Courier New" panose="02070309020205020404" pitchFamily="49" charset="0"/>
              <a:buChar char="o"/>
            </a:pPr>
            <a:r>
              <a:rPr lang="en-GB" dirty="0"/>
              <a:t>What shall we teach?</a:t>
            </a:r>
          </a:p>
          <a:p>
            <a:pPr lvl="1">
              <a:buFont typeface="Courier New" panose="02070309020205020404" pitchFamily="49" charset="0"/>
              <a:buChar char="o"/>
            </a:pPr>
            <a:r>
              <a:rPr lang="en-GB" dirty="0"/>
              <a:t>How can we teach the four modes?</a:t>
            </a:r>
          </a:p>
          <a:p>
            <a:pPr lvl="1">
              <a:buFont typeface="Courier New" panose="02070309020205020404" pitchFamily="49" charset="0"/>
              <a:buChar char="o"/>
            </a:pPr>
            <a:r>
              <a:rPr lang="en-GB" dirty="0"/>
              <a:t>What shall an examination look like?</a:t>
            </a:r>
          </a:p>
          <a:p>
            <a:pPr marL="0" indent="0">
              <a:buNone/>
            </a:pPr>
            <a:endParaRPr lang="en-GB" dirty="0"/>
          </a:p>
          <a:p>
            <a:pPr marL="0" indent="0">
              <a:buNone/>
            </a:pPr>
            <a:r>
              <a:rPr lang="en-GB" dirty="0">
                <a:sym typeface="Wingdings" panose="05000000000000000000" pitchFamily="2" charset="2"/>
              </a:rPr>
              <a:t> </a:t>
            </a:r>
            <a:r>
              <a:rPr lang="en-GB" dirty="0"/>
              <a:t>The four skills are </a:t>
            </a:r>
            <a:r>
              <a:rPr lang="en-GB" b="1" dirty="0"/>
              <a:t>still relevant </a:t>
            </a:r>
            <a:r>
              <a:rPr lang="en-GB" dirty="0"/>
              <a:t>in teaching, learning and assessment.</a:t>
            </a:r>
            <a:endParaRPr lang="de-DE" dirty="0"/>
          </a:p>
        </p:txBody>
      </p:sp>
    </p:spTree>
    <p:extLst>
      <p:ext uri="{BB962C8B-B14F-4D97-AF65-F5344CB8AC3E}">
        <p14:creationId xmlns:p14="http://schemas.microsoft.com/office/powerpoint/2010/main" val="371361674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The relationship between </a:t>
            </a:r>
          </a:p>
          <a:p>
            <a:pPr lvl="1">
              <a:buFont typeface="Courier New" panose="02070309020205020404" pitchFamily="49" charset="0"/>
              <a:buChar char="o"/>
            </a:pPr>
            <a:r>
              <a:rPr lang="en-GB" sz="2800" dirty="0"/>
              <a:t> the four modes of communication and </a:t>
            </a:r>
          </a:p>
          <a:p>
            <a:pPr lvl="1">
              <a:buFont typeface="Courier New" panose="02070309020205020404" pitchFamily="49" charset="0"/>
              <a:buChar char="o"/>
            </a:pPr>
            <a:r>
              <a:rPr lang="en-GB" sz="2800" dirty="0"/>
              <a:t> the four language skills?</a:t>
            </a:r>
          </a:p>
        </p:txBody>
      </p:sp>
    </p:spTree>
    <p:extLst>
      <p:ext uri="{BB962C8B-B14F-4D97-AF65-F5344CB8AC3E}">
        <p14:creationId xmlns:p14="http://schemas.microsoft.com/office/powerpoint/2010/main" val="183184400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What is the relationship between the four modes of communication and the four language skills?</a:t>
            </a:r>
          </a:p>
          <a:p>
            <a:pPr marL="0" indent="0">
              <a:buNone/>
            </a:pPr>
            <a:endParaRPr lang="en-GB" dirty="0"/>
          </a:p>
          <a:p>
            <a:pPr marL="0" indent="0">
              <a:buNone/>
            </a:pPr>
            <a:r>
              <a:rPr lang="en-GB" dirty="0"/>
              <a:t>The </a:t>
            </a:r>
            <a:r>
              <a:rPr lang="en-GB" b="1" dirty="0"/>
              <a:t>four language skills </a:t>
            </a:r>
            <a:r>
              <a:rPr lang="en-GB" dirty="0"/>
              <a:t>(listening, reading, speaking and writing) are still necessary </a:t>
            </a:r>
            <a:r>
              <a:rPr lang="en-GB" b="1" dirty="0"/>
              <a:t>skills</a:t>
            </a:r>
            <a:r>
              <a:rPr lang="en-GB" dirty="0"/>
              <a:t> for teaching, learning and assessment, while the </a:t>
            </a:r>
            <a:r>
              <a:rPr lang="en-GB" b="1" dirty="0"/>
              <a:t>four modes of communication</a:t>
            </a:r>
            <a:r>
              <a:rPr lang="en-GB" dirty="0"/>
              <a:t> focus on the </a:t>
            </a:r>
            <a:r>
              <a:rPr lang="en-GB" b="1" dirty="0"/>
              <a:t>purpose</a:t>
            </a:r>
            <a:r>
              <a:rPr lang="en-GB" dirty="0"/>
              <a:t> or the </a:t>
            </a:r>
            <a:r>
              <a:rPr lang="en-GB" b="1" dirty="0"/>
              <a:t>macro-functions </a:t>
            </a:r>
            <a:r>
              <a:rPr lang="en-GB" dirty="0"/>
              <a:t>(</a:t>
            </a:r>
            <a:r>
              <a:rPr lang="en-US" dirty="0"/>
              <a:t>“interpersonal”, “transactional” and “evaluative”</a:t>
            </a:r>
            <a:r>
              <a:rPr lang="en-GB" dirty="0"/>
              <a:t>) of communication. </a:t>
            </a:r>
            <a:br>
              <a:rPr lang="en-GB" dirty="0"/>
            </a:br>
            <a:r>
              <a:rPr lang="en-GB" dirty="0"/>
              <a:t>(see Council of Europe 2020: 33)</a:t>
            </a:r>
          </a:p>
        </p:txBody>
      </p:sp>
    </p:spTree>
    <p:extLst>
      <p:ext uri="{BB962C8B-B14F-4D97-AF65-F5344CB8AC3E}">
        <p14:creationId xmlns:p14="http://schemas.microsoft.com/office/powerpoint/2010/main" val="412960620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four modes of communication</a:t>
            </a:r>
          </a:p>
        </p:txBody>
      </p:sp>
      <p:pic>
        <p:nvPicPr>
          <p:cNvPr id="4" name="Grafik 3">
            <a:extLst>
              <a:ext uri="{FF2B5EF4-FFF2-40B4-BE49-F238E27FC236}">
                <a16:creationId xmlns:a16="http://schemas.microsoft.com/office/drawing/2014/main" id="{C63A25C6-B6F7-4307-9679-5C9405F67809}"/>
              </a:ext>
            </a:extLst>
          </p:cNvPr>
          <p:cNvPicPr>
            <a:picLocks noChangeAspect="1"/>
          </p:cNvPicPr>
          <p:nvPr/>
        </p:nvPicPr>
        <p:blipFill>
          <a:blip r:embed="rId2"/>
          <a:stretch>
            <a:fillRect/>
          </a:stretch>
        </p:blipFill>
        <p:spPr>
          <a:xfrm>
            <a:off x="661548" y="1702673"/>
            <a:ext cx="10857917" cy="4249280"/>
          </a:xfrm>
          <a:prstGeom prst="rect">
            <a:avLst/>
          </a:prstGeom>
        </p:spPr>
      </p:pic>
      <p:sp>
        <p:nvSpPr>
          <p:cNvPr id="5" name="Textfeld 1">
            <a:extLst>
              <a:ext uri="{FF2B5EF4-FFF2-40B4-BE49-F238E27FC236}">
                <a16:creationId xmlns:a16="http://schemas.microsoft.com/office/drawing/2014/main" id="{37709198-5E94-4C2C-A87E-8F1ED9F2C23B}"/>
              </a:ext>
            </a:extLst>
          </p:cNvPr>
          <p:cNvSpPr txBox="1"/>
          <p:nvPr/>
        </p:nvSpPr>
        <p:spPr>
          <a:xfrm>
            <a:off x="4718173" y="5351788"/>
            <a:ext cx="6731307" cy="1200329"/>
          </a:xfrm>
          <a:prstGeom prst="rect">
            <a:avLst/>
          </a:prstGeom>
          <a:solidFill>
            <a:schemeClr val="bg1"/>
          </a:solidFill>
          <a:ln>
            <a:solidFill>
              <a:schemeClr val="tx1"/>
            </a:solidFill>
          </a:ln>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Council </a:t>
            </a:r>
            <a:r>
              <a:rPr lang="de-DE" dirty="0" err="1"/>
              <a:t>of</a:t>
            </a:r>
            <a:r>
              <a:rPr lang="de-DE" dirty="0"/>
              <a:t> Europe (2020): </a:t>
            </a:r>
            <a:r>
              <a:rPr lang="de-DE" i="1" dirty="0"/>
              <a:t>Common European Framework for </a:t>
            </a:r>
            <a:r>
              <a:rPr lang="de-DE" i="1" dirty="0" err="1"/>
              <a:t>Languages</a:t>
            </a:r>
            <a:r>
              <a:rPr lang="de-DE" i="1" dirty="0"/>
              <a:t>: Learning, Teaching, Assessment. Companion </a:t>
            </a:r>
            <a:r>
              <a:rPr lang="de-DE" i="1" dirty="0" err="1"/>
              <a:t>volume</a:t>
            </a:r>
            <a:r>
              <a:rPr lang="de-DE" dirty="0"/>
              <a:t>, 34.</a:t>
            </a:r>
          </a:p>
          <a:p>
            <a:r>
              <a:rPr lang="de-DE" dirty="0">
                <a:hlinkClick r:id="rId3"/>
              </a:rPr>
              <a:t>https://rm.coe.int/common-european-framework-of-reference-for-languages-learning-teaching/16809ea0d4</a:t>
            </a:r>
            <a:r>
              <a:rPr lang="de-DE" dirty="0"/>
              <a:t> </a:t>
            </a:r>
          </a:p>
        </p:txBody>
      </p:sp>
    </p:spTree>
    <p:extLst>
      <p:ext uri="{BB962C8B-B14F-4D97-AF65-F5344CB8AC3E}">
        <p14:creationId xmlns:p14="http://schemas.microsoft.com/office/powerpoint/2010/main" val="1972090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four modes of communication and </a:t>
            </a:r>
            <a:br>
              <a:rPr lang="en-GB" dirty="0"/>
            </a:br>
            <a:r>
              <a:rPr lang="en-GB" dirty="0"/>
              <a:t>the four skills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Reception and production </a:t>
            </a:r>
          </a:p>
          <a:p>
            <a:pPr>
              <a:buFont typeface="Wingdings" panose="05000000000000000000" pitchFamily="2" charset="2"/>
              <a:buChar char="à"/>
            </a:pPr>
            <a:r>
              <a:rPr lang="en-GB" dirty="0">
                <a:sym typeface="Wingdings" panose="05000000000000000000" pitchFamily="2" charset="2"/>
              </a:rPr>
              <a:t> addressing</a:t>
            </a:r>
            <a:r>
              <a:rPr lang="en-GB" dirty="0"/>
              <a:t> the four skills individually / in an isolated format</a:t>
            </a:r>
          </a:p>
          <a:p>
            <a:pPr>
              <a:buFont typeface="Wingdings" panose="05000000000000000000" pitchFamily="2" charset="2"/>
              <a:buChar char="à"/>
            </a:pPr>
            <a:r>
              <a:rPr lang="en-GB" dirty="0"/>
              <a:t> learner </a:t>
            </a:r>
            <a:r>
              <a:rPr lang="en-GB"/>
              <a:t>as listener</a:t>
            </a:r>
            <a:r>
              <a:rPr lang="en-GB" dirty="0"/>
              <a:t>, reader, speaker or writer</a:t>
            </a:r>
          </a:p>
        </p:txBody>
      </p:sp>
    </p:spTree>
    <p:extLst>
      <p:ext uri="{BB962C8B-B14F-4D97-AF65-F5344CB8AC3E}">
        <p14:creationId xmlns:p14="http://schemas.microsoft.com/office/powerpoint/2010/main" val="395046663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four modes of communication and </a:t>
            </a:r>
            <a:br>
              <a:rPr lang="en-GB" dirty="0"/>
            </a:br>
            <a:r>
              <a:rPr lang="en-GB" dirty="0"/>
              <a:t>the four skills</a:t>
            </a:r>
          </a:p>
        </p:txBody>
      </p:sp>
      <p:pic>
        <p:nvPicPr>
          <p:cNvPr id="3" name="Grafik 2"/>
          <p:cNvPicPr>
            <a:picLocks noChangeAspect="1"/>
          </p:cNvPicPr>
          <p:nvPr/>
        </p:nvPicPr>
        <p:blipFill>
          <a:blip r:embed="rId2"/>
          <a:stretch>
            <a:fillRect/>
          </a:stretch>
        </p:blipFill>
        <p:spPr>
          <a:xfrm>
            <a:off x="462808" y="1621930"/>
            <a:ext cx="11266384" cy="4517528"/>
          </a:xfrm>
          <a:prstGeom prst="rect">
            <a:avLst/>
          </a:prstGeom>
        </p:spPr>
      </p:pic>
    </p:spTree>
    <p:extLst>
      <p:ext uri="{BB962C8B-B14F-4D97-AF65-F5344CB8AC3E}">
        <p14:creationId xmlns:p14="http://schemas.microsoft.com/office/powerpoint/2010/main" val="2106940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1214</Words>
  <Application>Microsoft Office PowerPoint</Application>
  <PresentationFormat>Widescreen</PresentationFormat>
  <Paragraphs>103</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Wingdings</vt:lpstr>
      <vt:lpstr>Office Theme</vt:lpstr>
      <vt:lpstr>The four modes of communication and the four language skills</vt:lpstr>
      <vt:lpstr>The four modes of communication</vt:lpstr>
      <vt:lpstr>The four modes of communication</vt:lpstr>
      <vt:lpstr>The four modes of communication</vt:lpstr>
      <vt:lpstr>The four modes of communication and  the four skills</vt:lpstr>
      <vt:lpstr>The four modes of communication and  the four skills</vt:lpstr>
      <vt:lpstr>The four modes of communication</vt:lpstr>
      <vt:lpstr>The four modes of communication and  the four skills</vt:lpstr>
      <vt:lpstr>The four modes of communication and  the four skills</vt:lpstr>
      <vt:lpstr>The four modes of communication and  the four skills</vt:lpstr>
      <vt:lpstr>The four modes of communication and  the four skills</vt:lpstr>
      <vt:lpstr>The four modes of communication and  the four skills</vt:lpstr>
      <vt:lpstr>The four modes of communication and  the four skills</vt:lpstr>
      <vt:lpstr>The four modes of communication and  the role of the learner</vt:lpstr>
      <vt:lpstr>The four modes of communication and  the four skills</vt:lpstr>
      <vt:lpstr>Mediation – a step beyond interaction</vt:lpstr>
      <vt:lpstr>The four modes of communication and  the four skills</vt:lpstr>
      <vt:lpstr>The four modes of communication and  the four skills</vt:lpstr>
      <vt:lpstr>The four modes of communication and  the four skills</vt:lpstr>
      <vt:lpstr>The four modes of communication and  the four skills</vt:lpstr>
      <vt:lpstr>The four modes of communication and  the four skills – 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58</cp:revision>
  <dcterms:created xsi:type="dcterms:W3CDTF">2020-01-08T10:10:35Z</dcterms:created>
  <dcterms:modified xsi:type="dcterms:W3CDTF">2024-06-27T10:17:24Z</dcterms:modified>
</cp:coreProperties>
</file>